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6230" y="0"/>
            <a:ext cx="8382596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8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3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2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6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3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93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07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2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5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4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1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1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429739" y="3749310"/>
            <a:ext cx="2838960" cy="1356091"/>
            <a:chOff x="4194439" y="2948553"/>
            <a:chExt cx="2838960" cy="1242447"/>
          </a:xfrm>
        </p:grpSpPr>
        <p:pic>
          <p:nvPicPr>
            <p:cNvPr id="13" name="Picture 2" descr="I:\Final\Untitled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439" y="2948553"/>
              <a:ext cx="2838960" cy="1242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198846" y="3256725"/>
              <a:ext cx="776175" cy="439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rgbClr val="545454"/>
                  </a:solidFill>
                  <a:latin typeface="Consolas" pitchFamily="49" charset="0"/>
                  <a:cs typeface="Consolas" pitchFamily="49" charset="0"/>
                </a:rPr>
                <a:t>LAN</a:t>
              </a:r>
              <a:endParaRPr lang="en-US" sz="2800" dirty="0">
                <a:solidFill>
                  <a:srgbClr val="545454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4495800" y="3226373"/>
            <a:ext cx="0" cy="262791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231430" y="3226374"/>
            <a:ext cx="0" cy="2627911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9" idx="1"/>
            <a:endCxn id="9" idx="3"/>
          </p:cNvCxnSpPr>
          <p:nvPr/>
        </p:nvCxnSpPr>
        <p:spPr>
          <a:xfrm flipH="1" flipV="1">
            <a:off x="5398030" y="2838326"/>
            <a:ext cx="2837869" cy="148415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" idx="1"/>
            <a:endCxn id="10" idx="3"/>
          </p:cNvCxnSpPr>
          <p:nvPr/>
        </p:nvCxnSpPr>
        <p:spPr>
          <a:xfrm flipH="1">
            <a:off x="5398030" y="4322476"/>
            <a:ext cx="2837869" cy="1919854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8458200" y="4347693"/>
            <a:ext cx="152400" cy="152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8534400" y="4170076"/>
            <a:ext cx="152400" cy="152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5" name="Flowchart: Connector 54"/>
          <p:cNvSpPr/>
          <p:nvPr/>
        </p:nvSpPr>
        <p:spPr>
          <a:xfrm>
            <a:off x="5134121" y="6006449"/>
            <a:ext cx="152400" cy="152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0" name="Flowchart: Connector 49"/>
          <p:cNvSpPr/>
          <p:nvPr/>
        </p:nvSpPr>
        <p:spPr>
          <a:xfrm>
            <a:off x="4419600" y="2689567"/>
            <a:ext cx="152400" cy="152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3436" y="303071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545454">
                    <a:lumMod val="50000"/>
                  </a:srgbClr>
                </a:solidFill>
              </a:rPr>
              <a:t>Illustration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2" y="1828800"/>
            <a:ext cx="10591798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45454"/>
              </a:buClr>
            </a:pPr>
            <a:endParaRPr lang="en-US" sz="2400" dirty="0">
              <a:solidFill>
                <a:srgbClr val="54545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74638"/>
            <a:ext cx="302679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Attack </a:t>
            </a:r>
            <a:r>
              <a:rPr lang="en-US" b="1" dirty="0">
                <a:solidFill>
                  <a:srgbClr val="C00000"/>
                </a:solidFill>
              </a:rPr>
              <a:t>#1 </a:t>
            </a:r>
            <a:r>
              <a:rPr lang="en-US" b="1" dirty="0">
                <a:solidFill>
                  <a:srgbClr val="C00000"/>
                </a:solidFill>
              </a:rPr>
              <a:t>– Disguised </a:t>
            </a:r>
            <a:r>
              <a:rPr lang="en-US" b="1" dirty="0">
                <a:solidFill>
                  <a:srgbClr val="C00000"/>
                </a:solidFill>
              </a:rPr>
              <a:t>LSA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8894" y="274638"/>
            <a:ext cx="4443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24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628634"/>
            <a:ext cx="10810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45454"/>
                </a:solidFill>
              </a:rPr>
              <a:t>The final outcome: R1 </a:t>
            </a:r>
            <a:r>
              <a:rPr lang="en-US" sz="2400" b="1" dirty="0">
                <a:solidFill>
                  <a:srgbClr val="545454"/>
                </a:solidFill>
              </a:rPr>
              <a:t>and R2 </a:t>
            </a:r>
            <a:r>
              <a:rPr lang="en-US" sz="2400" b="1" dirty="0">
                <a:solidFill>
                  <a:srgbClr val="545454"/>
                </a:solidFill>
              </a:rPr>
              <a:t>now posses two </a:t>
            </a:r>
            <a:r>
              <a:rPr lang="en-US" sz="2400" b="1" dirty="0">
                <a:solidFill>
                  <a:srgbClr val="545454"/>
                </a:solidFill>
              </a:rPr>
              <a:t>different copies </a:t>
            </a:r>
            <a:r>
              <a:rPr lang="en-US" sz="2400" b="1" dirty="0">
                <a:solidFill>
                  <a:srgbClr val="545454"/>
                </a:solidFill>
              </a:rPr>
              <a:t>of </a:t>
            </a:r>
            <a:r>
              <a:rPr lang="en-US" sz="2400" b="1" dirty="0">
                <a:solidFill>
                  <a:srgbClr val="545454"/>
                </a:solidFill>
              </a:rPr>
              <a:t>R1 LSA!</a:t>
            </a:r>
            <a:endParaRPr lang="en-US" sz="2400" dirty="0">
              <a:solidFill>
                <a:srgbClr val="545454"/>
              </a:solidFill>
            </a:endParaRPr>
          </a:p>
        </p:txBody>
      </p:sp>
      <p:pic>
        <p:nvPicPr>
          <p:cNvPr id="8" name="Picture 2" descr="C:\Users\Oep\Desktop\jahad_daneshgahi_20110817_1529117787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92" t="6187" r="5873" b="3106"/>
          <a:stretch/>
        </p:blipFill>
        <p:spPr bwMode="auto">
          <a:xfrm>
            <a:off x="11425951" y="6041572"/>
            <a:ext cx="764463" cy="81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>
            <a:stCxn id="13" idx="2"/>
            <a:endCxn id="10" idx="0"/>
          </p:cNvCxnSpPr>
          <p:nvPr/>
        </p:nvCxnSpPr>
        <p:spPr>
          <a:xfrm>
            <a:off x="4849220" y="5105401"/>
            <a:ext cx="1" cy="7488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8229601" y="3492674"/>
            <a:ext cx="1291671" cy="1719701"/>
            <a:chOff x="10355635" y="1373092"/>
            <a:chExt cx="1291671" cy="1719701"/>
          </a:xfrm>
        </p:grpSpPr>
        <p:grpSp>
          <p:nvGrpSpPr>
            <p:cNvPr id="17" name="Group 16"/>
            <p:cNvGrpSpPr/>
            <p:nvPr/>
          </p:nvGrpSpPr>
          <p:grpSpPr>
            <a:xfrm>
              <a:off x="10361933" y="1373092"/>
              <a:ext cx="1285373" cy="1217850"/>
              <a:chOff x="10524072" y="1192322"/>
              <a:chExt cx="1285373" cy="1217850"/>
            </a:xfrm>
          </p:grpSpPr>
          <p:pic>
            <p:nvPicPr>
              <p:cNvPr id="19" name="Picture 3" descr="I:\Final\Untitled-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24072" y="1634078"/>
                <a:ext cx="1097619" cy="7760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4" descr="C:\Users\Oep\Desktop\index3.jpg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24221">
                <a:off x="10646558" y="1192322"/>
                <a:ext cx="1162887" cy="815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10355635" y="2501862"/>
              <a:ext cx="1197764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Remote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Attacker</a:t>
              </a:r>
              <a:endPara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24" name="Straight Connector 23"/>
          <p:cNvCxnSpPr>
            <a:stCxn id="9" idx="2"/>
            <a:endCxn id="13" idx="0"/>
          </p:cNvCxnSpPr>
          <p:nvPr/>
        </p:nvCxnSpPr>
        <p:spPr>
          <a:xfrm flipH="1">
            <a:off x="4849220" y="3226373"/>
            <a:ext cx="1" cy="5229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439121" y="2450279"/>
            <a:ext cx="1958909" cy="776094"/>
            <a:chOff x="3437532" y="2450279"/>
            <a:chExt cx="1958909" cy="776094"/>
          </a:xfrm>
        </p:grpSpPr>
        <p:pic>
          <p:nvPicPr>
            <p:cNvPr id="9" name="Picture 3" descr="I:\Final\Untitled-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822" y="2450279"/>
              <a:ext cx="1097619" cy="7760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437532" y="2540432"/>
              <a:ext cx="944489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R1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Victim</a:t>
              </a:r>
              <a:endPara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36843" y="5854283"/>
            <a:ext cx="1461186" cy="776094"/>
            <a:chOff x="3935255" y="5854283"/>
            <a:chExt cx="1461186" cy="776094"/>
          </a:xfrm>
        </p:grpSpPr>
        <p:pic>
          <p:nvPicPr>
            <p:cNvPr id="10" name="Picture 3" descr="I:\Final\Untitled-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822" y="5854283"/>
              <a:ext cx="1097619" cy="7760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3935255" y="6082649"/>
              <a:ext cx="437941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R2</a:t>
              </a: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6310042" y="2313886"/>
            <a:ext cx="1656101" cy="947409"/>
          </a:xfrm>
          <a:prstGeom prst="wedgeRoundRectCallout">
            <a:avLst>
              <a:gd name="adj1" fmla="val -20833"/>
              <a:gd name="adj2" fmla="val 720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45454"/>
                </a:solidFill>
              </a:rPr>
              <a:t>Spoofed LSA of R1</a:t>
            </a:r>
            <a:endParaRPr lang="en-US" dirty="0">
              <a:solidFill>
                <a:srgbClr val="545454"/>
              </a:solidFill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6916070" y="5479841"/>
            <a:ext cx="3066130" cy="1150536"/>
          </a:xfrm>
          <a:prstGeom prst="wedgeRoundRectCallout">
            <a:avLst>
              <a:gd name="adj1" fmla="val -58636"/>
              <a:gd name="adj2" fmla="val -471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45454"/>
                </a:solidFill>
              </a:rPr>
              <a:t>Disguised LSA of R1 having the same </a:t>
            </a:r>
            <a:r>
              <a:rPr lang="en-US" dirty="0" err="1">
                <a:solidFill>
                  <a:srgbClr val="545454"/>
                </a:solidFill>
              </a:rPr>
              <a:t>Seq,CS</a:t>
            </a:r>
            <a:r>
              <a:rPr lang="en-US" dirty="0">
                <a:solidFill>
                  <a:srgbClr val="545454"/>
                </a:solidFill>
              </a:rPr>
              <a:t> </a:t>
            </a:r>
            <a:r>
              <a:rPr lang="en-US" dirty="0">
                <a:solidFill>
                  <a:srgbClr val="545454"/>
                </a:solidFill>
              </a:rPr>
              <a:t>and Age as the </a:t>
            </a:r>
            <a:r>
              <a:rPr lang="en-US" dirty="0">
                <a:solidFill>
                  <a:srgbClr val="545454"/>
                </a:solidFill>
              </a:rPr>
              <a:t>future </a:t>
            </a:r>
            <a:r>
              <a:rPr lang="en-US" dirty="0">
                <a:solidFill>
                  <a:srgbClr val="545454"/>
                </a:solidFill>
              </a:rPr>
              <a:t>fight back LSA of R1.</a:t>
            </a:r>
          </a:p>
        </p:txBody>
      </p:sp>
      <p:sp>
        <p:nvSpPr>
          <p:cNvPr id="49" name="Rounded Rectangular Callout 48"/>
          <p:cNvSpPr/>
          <p:nvPr/>
        </p:nvSpPr>
        <p:spPr>
          <a:xfrm>
            <a:off x="1137377" y="3143711"/>
            <a:ext cx="1981200" cy="908782"/>
          </a:xfrm>
          <a:prstGeom prst="wedgeRoundRectCallout">
            <a:avLst>
              <a:gd name="adj1" fmla="val 120343"/>
              <a:gd name="adj2" fmla="val 6533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45454"/>
                </a:solidFill>
              </a:rPr>
              <a:t>Fight Back;</a:t>
            </a:r>
          </a:p>
          <a:p>
            <a:pPr algn="ctr"/>
            <a:r>
              <a:rPr lang="en-US" dirty="0">
                <a:solidFill>
                  <a:srgbClr val="545454"/>
                </a:solidFill>
              </a:rPr>
              <a:t>A Valid LSA of R1</a:t>
            </a:r>
            <a:endParaRPr lang="en-US" dirty="0">
              <a:solidFill>
                <a:srgbClr val="545454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990600" y="5282404"/>
            <a:ext cx="2320342" cy="1290626"/>
          </a:xfrm>
          <a:prstGeom prst="wedgeRoundRectCallout">
            <a:avLst>
              <a:gd name="adj1" fmla="val 78958"/>
              <a:gd name="adj2" fmla="val 2365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45454"/>
                </a:solidFill>
              </a:rPr>
              <a:t>R2 rejects the fight-back LSA as a duplicate of the disguised LSA.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6158768" y="3371259"/>
            <a:ext cx="1958646" cy="1058584"/>
          </a:xfrm>
          <a:prstGeom prst="wedgeRoundRectCallout">
            <a:avLst>
              <a:gd name="adj1" fmla="val -91190"/>
              <a:gd name="adj2" fmla="val 4425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45454"/>
                </a:solidFill>
              </a:rPr>
              <a:t>The disguised packet re-flooded</a:t>
            </a:r>
          </a:p>
        </p:txBody>
      </p:sp>
      <p:sp>
        <p:nvSpPr>
          <p:cNvPr id="57" name="Rounded Rectangular Callout 56"/>
          <p:cNvSpPr/>
          <p:nvPr/>
        </p:nvSpPr>
        <p:spPr>
          <a:xfrm>
            <a:off x="6035930" y="2090299"/>
            <a:ext cx="2650870" cy="1266517"/>
          </a:xfrm>
          <a:prstGeom prst="wedgeRoundRectCallout">
            <a:avLst>
              <a:gd name="adj1" fmla="val -77189"/>
              <a:gd name="adj2" fmla="val 148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545454"/>
                </a:solidFill>
              </a:rPr>
              <a:t>R1 rejects the LSA as</a:t>
            </a:r>
          </a:p>
          <a:p>
            <a:pPr algn="ctr"/>
            <a:r>
              <a:rPr lang="en-US" sz="1600" dirty="0">
                <a:solidFill>
                  <a:srgbClr val="545454"/>
                </a:solidFill>
              </a:rPr>
              <a:t>a duplicate of the one</a:t>
            </a:r>
          </a:p>
          <a:p>
            <a:pPr algn="ctr"/>
            <a:r>
              <a:rPr lang="en-US" sz="1600" dirty="0">
                <a:solidFill>
                  <a:srgbClr val="545454"/>
                </a:solidFill>
              </a:rPr>
              <a:t>it just advertised.</a:t>
            </a:r>
          </a:p>
        </p:txBody>
      </p:sp>
    </p:spTree>
    <p:extLst>
      <p:ext uri="{BB962C8B-B14F-4D97-AF65-F5344CB8AC3E}">
        <p14:creationId xmlns:p14="http://schemas.microsoft.com/office/powerpoint/2010/main" val="20973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671E-6 -2.09066E-6 L -0.28769 -0.256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84" y="-1281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7 -0.0037 L -0.28039 0.3071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46" y="1554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1466E-8 2.28492E-6 L 6.51466E-8 0.518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4137E-6 3.81129E-6 L 0.00286 -0.4606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230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" grpId="0" animBg="1"/>
      <p:bldP spid="55" grpId="0" animBg="1"/>
      <p:bldP spid="55" grpId="1" animBg="1"/>
      <p:bldP spid="50" grpId="0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1" grpId="0" animBg="1"/>
      <p:bldP spid="51" grpId="1" animBg="1"/>
      <p:bldP spid="56" grpId="0" animBg="1"/>
      <p:bldP spid="56" grpId="1" animBg="1"/>
      <p:bldP spid="57" grpId="0" animBg="1"/>
    </p:bldLst>
  </p:timing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Consolas</vt:lpstr>
      <vt:lpstr>Continental Europe 16x9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</dc:creator>
  <cp:lastModifiedBy>HamiD</cp:lastModifiedBy>
  <cp:revision>1</cp:revision>
  <dcterms:created xsi:type="dcterms:W3CDTF">2014-10-29T09:49:53Z</dcterms:created>
  <dcterms:modified xsi:type="dcterms:W3CDTF">2014-10-29T09:50:00Z</dcterms:modified>
</cp:coreProperties>
</file>